
<file path=[Content_Types].xml><?xml version="1.0" encoding="utf-8"?>
<Types xmlns="http://schemas.openxmlformats.org/package/2006/content-types">
  <Override PartName="/ppt/slides/slide45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slides/slide46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47.xml" ContentType="application/vnd.openxmlformats-officedocument.presentationml.slide+xml"/>
  <Override PartName="/ppt/slides/slide4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48.xml" ContentType="application/vnd.openxmlformats-officedocument.presentationml.slide+xml"/>
  <Override PartName="/ppt/slides/slide20.xml" ContentType="application/vnd.openxmlformats-officedocument.presentationml.slide+xml"/>
  <Override PartName="/ppt/slides/slide44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325" r:id="rId2"/>
    <p:sldId id="324" r:id="rId3"/>
    <p:sldId id="327" r:id="rId4"/>
    <p:sldId id="329" r:id="rId5"/>
    <p:sldId id="278" r:id="rId6"/>
    <p:sldId id="293" r:id="rId7"/>
    <p:sldId id="282" r:id="rId8"/>
    <p:sldId id="279" r:id="rId9"/>
    <p:sldId id="280" r:id="rId10"/>
    <p:sldId id="294" r:id="rId11"/>
    <p:sldId id="295" r:id="rId12"/>
    <p:sldId id="296" r:id="rId13"/>
    <p:sldId id="283" r:id="rId14"/>
    <p:sldId id="297" r:id="rId15"/>
    <p:sldId id="298" r:id="rId16"/>
    <p:sldId id="299" r:id="rId17"/>
    <p:sldId id="284" r:id="rId18"/>
    <p:sldId id="285" r:id="rId19"/>
    <p:sldId id="302" r:id="rId20"/>
    <p:sldId id="289" r:id="rId21"/>
    <p:sldId id="288" r:id="rId22"/>
    <p:sldId id="287" r:id="rId23"/>
    <p:sldId id="291" r:id="rId24"/>
    <p:sldId id="290" r:id="rId25"/>
    <p:sldId id="292" r:id="rId26"/>
    <p:sldId id="300" r:id="rId27"/>
    <p:sldId id="301" r:id="rId28"/>
    <p:sldId id="304" r:id="rId29"/>
    <p:sldId id="303" r:id="rId30"/>
    <p:sldId id="305" r:id="rId31"/>
    <p:sldId id="308" r:id="rId32"/>
    <p:sldId id="309" r:id="rId33"/>
    <p:sldId id="310" r:id="rId34"/>
    <p:sldId id="311" r:id="rId35"/>
    <p:sldId id="312" r:id="rId36"/>
    <p:sldId id="313" r:id="rId37"/>
    <p:sldId id="314" r:id="rId38"/>
    <p:sldId id="315" r:id="rId39"/>
    <p:sldId id="306" r:id="rId40"/>
    <p:sldId id="318" r:id="rId41"/>
    <p:sldId id="307" r:id="rId42"/>
    <p:sldId id="319" r:id="rId43"/>
    <p:sldId id="321" r:id="rId44"/>
    <p:sldId id="320" r:id="rId45"/>
    <p:sldId id="316" r:id="rId46"/>
    <p:sldId id="323" r:id="rId47"/>
    <p:sldId id="330" r:id="rId48"/>
    <p:sldId id="328" r:id="rId49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showOutlineIcons="0"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800" y="-5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1928-55E2-1A4A-A3A2-E7F677EBF1B7}" type="datetimeFigureOut">
              <a:rPr lang="de-DE" smtClean="0"/>
              <a:pPr/>
              <a:t>28.11.2014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CD1D-1DEC-794E-9D56-6FB156B49DF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86130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1928-55E2-1A4A-A3A2-E7F677EBF1B7}" type="datetimeFigureOut">
              <a:rPr lang="de-DE" smtClean="0"/>
              <a:pPr/>
              <a:t>28.11.2014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CD1D-1DEC-794E-9D56-6FB156B49DF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78516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1928-55E2-1A4A-A3A2-E7F677EBF1B7}" type="datetimeFigureOut">
              <a:rPr lang="de-DE" smtClean="0"/>
              <a:pPr/>
              <a:t>28.11.2014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CD1D-1DEC-794E-9D56-6FB156B49DF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77703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1928-55E2-1A4A-A3A2-E7F677EBF1B7}" type="datetimeFigureOut">
              <a:rPr lang="de-DE" smtClean="0"/>
              <a:pPr/>
              <a:t>28.11.2014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CD1D-1DEC-794E-9D56-6FB156B49DF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48805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1928-55E2-1A4A-A3A2-E7F677EBF1B7}" type="datetimeFigureOut">
              <a:rPr lang="de-DE" smtClean="0"/>
              <a:pPr/>
              <a:t>28.11.2014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CD1D-1DEC-794E-9D56-6FB156B49DF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89416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1928-55E2-1A4A-A3A2-E7F677EBF1B7}" type="datetimeFigureOut">
              <a:rPr lang="de-DE" smtClean="0"/>
              <a:pPr/>
              <a:t>28.11.2014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CD1D-1DEC-794E-9D56-6FB156B49DF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60157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1928-55E2-1A4A-A3A2-E7F677EBF1B7}" type="datetimeFigureOut">
              <a:rPr lang="de-DE" smtClean="0"/>
              <a:pPr/>
              <a:t>28.11.2014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CD1D-1DEC-794E-9D56-6FB156B49DF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83999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1928-55E2-1A4A-A3A2-E7F677EBF1B7}" type="datetimeFigureOut">
              <a:rPr lang="de-DE" smtClean="0"/>
              <a:pPr/>
              <a:t>28.11.2014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CD1D-1DEC-794E-9D56-6FB156B49DF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92617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1928-55E2-1A4A-A3A2-E7F677EBF1B7}" type="datetimeFigureOut">
              <a:rPr lang="de-DE" smtClean="0"/>
              <a:pPr/>
              <a:t>28.11.2014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CD1D-1DEC-794E-9D56-6FB156B49DF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51536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1928-55E2-1A4A-A3A2-E7F677EBF1B7}" type="datetimeFigureOut">
              <a:rPr lang="de-DE" smtClean="0"/>
              <a:pPr/>
              <a:t>28.11.2014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CD1D-1DEC-794E-9D56-6FB156B49DF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5118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1928-55E2-1A4A-A3A2-E7F677EBF1B7}" type="datetimeFigureOut">
              <a:rPr lang="de-DE" smtClean="0"/>
              <a:pPr/>
              <a:t>28.11.2014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CD1D-1DEC-794E-9D56-6FB156B49DF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11394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81928-55E2-1A4A-A3A2-E7F677EBF1B7}" type="datetimeFigureOut">
              <a:rPr lang="de-DE" smtClean="0"/>
              <a:pPr/>
              <a:t>28.11.2014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0CD1D-1DEC-794E-9D56-6FB156B49DF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5971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866727" y="4586029"/>
            <a:ext cx="1557769" cy="361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500" dirty="0" smtClean="0">
                <a:solidFill>
                  <a:schemeClr val="bg1"/>
                </a:solidFill>
                <a:latin typeface="Futura Lt BT Light"/>
                <a:cs typeface="Futura Lt BT Light"/>
              </a:rPr>
              <a:t>Gestalten lehren.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1192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06_drawing_square_0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5207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06_overview solid voi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1445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06_section solidvoi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9420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04_iD1_crew_november_2012_05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4328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07_iD1_crew_&amp;_artichokes_november_2012_1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2878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07_Corridor Crit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2915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08_iD1_spacecube_1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1686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09_jinny_&amp;_anna_iD1_spacecube_0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6125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10_iD1_spacecube_0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1547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15_iD1_spacecube_0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4884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866727" y="4586029"/>
            <a:ext cx="3285725" cy="9156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500" dirty="0" smtClean="0">
                <a:solidFill>
                  <a:schemeClr val="bg1"/>
                </a:solidFill>
                <a:latin typeface="Futura Lt BT Light"/>
                <a:cs typeface="Futura Lt BT Light"/>
              </a:rPr>
              <a:t>Fakultät Architektur</a:t>
            </a:r>
          </a:p>
          <a:p>
            <a:pPr>
              <a:lnSpc>
                <a:spcPct val="120000"/>
              </a:lnSpc>
            </a:pPr>
            <a:r>
              <a:rPr lang="de-DE" sz="1500" dirty="0" smtClean="0">
                <a:solidFill>
                  <a:schemeClr val="bg1"/>
                </a:solidFill>
                <a:latin typeface="Futura Lt BT Light"/>
                <a:cs typeface="Futura Lt BT Light"/>
              </a:rPr>
              <a:t>Prof. Matthew Burger, Industrial Design</a:t>
            </a:r>
          </a:p>
          <a:p>
            <a:pPr>
              <a:lnSpc>
                <a:spcPct val="120000"/>
              </a:lnSpc>
            </a:pPr>
            <a:r>
              <a:rPr lang="de-DE" sz="1500" dirty="0" smtClean="0">
                <a:solidFill>
                  <a:schemeClr val="bg1"/>
                </a:solidFill>
                <a:latin typeface="Futura Lt BT Light"/>
                <a:cs typeface="Futura Lt BT Light"/>
              </a:rPr>
              <a:t>Prof. Andreas Emminger, Architektur</a:t>
            </a:r>
            <a:endParaRPr lang="de-DE" sz="1500" dirty="0">
              <a:solidFill>
                <a:schemeClr val="bg1"/>
              </a:solidFill>
              <a:latin typeface="Futura Lt BT Light"/>
              <a:cs typeface="Futura Lt BT Light"/>
            </a:endParaRPr>
          </a:p>
        </p:txBody>
      </p:sp>
      <p:pic>
        <p:nvPicPr>
          <p:cNvPr id="4" name="Bild 3" descr="Logo_OTH_Standard_sw Umkehrung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2285999" y="1565148"/>
            <a:ext cx="1580727" cy="932888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2037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14_iD1_spacecube_00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3066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13_iD1_crew_&amp;_artichokes_november_2012_2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0710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laster extrac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904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12_space_cube_(solid_void)_plaster_cast_0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0597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11_space_cube_(solid_void)_plaster_cast_01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1250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Changing Scal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5218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changing ski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8298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christmas critic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6349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17_iD1_crew_&amp;_artichokes_november_2012_1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2858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16_iD1_crew_&amp;_artichokes_november_2012_1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2010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uppierung 34"/>
          <p:cNvGrpSpPr/>
          <p:nvPr/>
        </p:nvGrpSpPr>
        <p:grpSpPr>
          <a:xfrm>
            <a:off x="292350" y="438166"/>
            <a:ext cx="8679896" cy="5889271"/>
            <a:chOff x="189635" y="438166"/>
            <a:chExt cx="8679896" cy="5889271"/>
          </a:xfrm>
        </p:grpSpPr>
        <p:sp>
          <p:nvSpPr>
            <p:cNvPr id="7" name="Oval 6"/>
            <p:cNvSpPr/>
            <p:nvPr/>
          </p:nvSpPr>
          <p:spPr>
            <a:xfrm>
              <a:off x="4186588" y="1468039"/>
              <a:ext cx="2518578" cy="2518578"/>
            </a:xfrm>
            <a:prstGeom prst="ellipse">
              <a:avLst/>
            </a:prstGeom>
            <a:solidFill>
              <a:schemeClr val="tx1">
                <a:alpha val="60000"/>
              </a:schemeClr>
            </a:solidFill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Oval 4"/>
            <p:cNvSpPr/>
            <p:nvPr/>
          </p:nvSpPr>
          <p:spPr>
            <a:xfrm>
              <a:off x="1955487" y="947594"/>
              <a:ext cx="2518578" cy="2518578"/>
            </a:xfrm>
            <a:prstGeom prst="ellipse">
              <a:avLst/>
            </a:prstGeom>
            <a:solidFill>
              <a:schemeClr val="tx1">
                <a:alpha val="60000"/>
              </a:schemeClr>
            </a:solidFill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" name="Oval 2"/>
            <p:cNvSpPr/>
            <p:nvPr/>
          </p:nvSpPr>
          <p:spPr>
            <a:xfrm>
              <a:off x="1866405" y="1236711"/>
              <a:ext cx="900000" cy="900000"/>
            </a:xfrm>
            <a:prstGeom prst="ellipse">
              <a:avLst/>
            </a:prstGeom>
            <a:solidFill>
              <a:schemeClr val="tx1">
                <a:alpha val="80000"/>
              </a:schemeClr>
            </a:solidFill>
            <a:ln w="127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Oval 3"/>
            <p:cNvSpPr/>
            <p:nvPr/>
          </p:nvSpPr>
          <p:spPr>
            <a:xfrm>
              <a:off x="1291406" y="1526105"/>
              <a:ext cx="900000" cy="900000"/>
            </a:xfrm>
            <a:prstGeom prst="ellipse">
              <a:avLst/>
            </a:prstGeom>
            <a:solidFill>
              <a:schemeClr val="tx1">
                <a:alpha val="80000"/>
              </a:schemeClr>
            </a:solidFill>
            <a:ln w="127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Oval 7"/>
            <p:cNvSpPr/>
            <p:nvPr/>
          </p:nvSpPr>
          <p:spPr>
            <a:xfrm>
              <a:off x="4533218" y="3406580"/>
              <a:ext cx="2518578" cy="2518578"/>
            </a:xfrm>
            <a:prstGeom prst="ellipse">
              <a:avLst/>
            </a:prstGeom>
            <a:solidFill>
              <a:schemeClr val="tx1">
                <a:alpha val="60000"/>
              </a:schemeClr>
            </a:solidFill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Oval 5"/>
            <p:cNvSpPr/>
            <p:nvPr/>
          </p:nvSpPr>
          <p:spPr>
            <a:xfrm>
              <a:off x="2139012" y="2875482"/>
              <a:ext cx="3240000" cy="3240000"/>
            </a:xfrm>
            <a:prstGeom prst="ellipse">
              <a:avLst/>
            </a:prstGeom>
            <a:solidFill>
              <a:schemeClr val="tx1">
                <a:alpha val="60000"/>
              </a:schemeClr>
            </a:solidFill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Oval 8"/>
            <p:cNvSpPr/>
            <p:nvPr/>
          </p:nvSpPr>
          <p:spPr>
            <a:xfrm>
              <a:off x="5379012" y="915222"/>
              <a:ext cx="900000" cy="900000"/>
            </a:xfrm>
            <a:prstGeom prst="ellipse">
              <a:avLst/>
            </a:prstGeom>
            <a:solidFill>
              <a:schemeClr val="tx1">
                <a:alpha val="80000"/>
              </a:schemeClr>
            </a:solidFill>
            <a:ln w="127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Oval 12"/>
            <p:cNvSpPr/>
            <p:nvPr/>
          </p:nvSpPr>
          <p:spPr>
            <a:xfrm>
              <a:off x="6030664" y="1306883"/>
              <a:ext cx="900000" cy="900000"/>
            </a:xfrm>
            <a:prstGeom prst="ellipse">
              <a:avLst/>
            </a:prstGeom>
            <a:solidFill>
              <a:schemeClr val="tx1">
                <a:alpha val="80000"/>
              </a:schemeClr>
            </a:solidFill>
            <a:ln w="127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Oval 13"/>
            <p:cNvSpPr/>
            <p:nvPr/>
          </p:nvSpPr>
          <p:spPr>
            <a:xfrm>
              <a:off x="6407566" y="1930475"/>
              <a:ext cx="900000" cy="900000"/>
            </a:xfrm>
            <a:prstGeom prst="ellipse">
              <a:avLst/>
            </a:prstGeom>
            <a:solidFill>
              <a:schemeClr val="tx1">
                <a:alpha val="80000"/>
              </a:schemeClr>
            </a:solidFill>
            <a:ln w="127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Oval 14"/>
            <p:cNvSpPr/>
            <p:nvPr/>
          </p:nvSpPr>
          <p:spPr>
            <a:xfrm>
              <a:off x="6407910" y="2665888"/>
              <a:ext cx="900000" cy="900000"/>
            </a:xfrm>
            <a:prstGeom prst="ellipse">
              <a:avLst/>
            </a:prstGeom>
            <a:solidFill>
              <a:schemeClr val="tx1">
                <a:alpha val="80000"/>
              </a:schemeClr>
            </a:solidFill>
            <a:ln w="127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Oval 15"/>
            <p:cNvSpPr/>
            <p:nvPr/>
          </p:nvSpPr>
          <p:spPr>
            <a:xfrm>
              <a:off x="6674894" y="4527437"/>
              <a:ext cx="900000" cy="900000"/>
            </a:xfrm>
            <a:prstGeom prst="ellipse">
              <a:avLst/>
            </a:prstGeom>
            <a:solidFill>
              <a:schemeClr val="tx1">
                <a:alpha val="80000"/>
              </a:schemeClr>
            </a:solidFill>
            <a:ln w="127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Oval 16"/>
            <p:cNvSpPr/>
            <p:nvPr/>
          </p:nvSpPr>
          <p:spPr>
            <a:xfrm>
              <a:off x="5993226" y="5427437"/>
              <a:ext cx="900000" cy="900000"/>
            </a:xfrm>
            <a:prstGeom prst="ellipse">
              <a:avLst/>
            </a:prstGeom>
            <a:solidFill>
              <a:schemeClr val="tx1">
                <a:alpha val="80000"/>
              </a:schemeClr>
            </a:solidFill>
            <a:ln w="127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3551213" y="438166"/>
              <a:ext cx="18457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chemeClr val="bg1"/>
                  </a:solidFill>
                  <a:latin typeface="Futura Lt BT Light"/>
                  <a:cs typeface="Futura Lt BT Light"/>
                </a:rPr>
                <a:t>Ingenieurwesen</a:t>
              </a:r>
              <a:endParaRPr lang="de-DE" sz="1400" dirty="0">
                <a:solidFill>
                  <a:schemeClr val="bg1"/>
                </a:solidFill>
                <a:latin typeface="Futura Lt BT Light"/>
                <a:cs typeface="Futura Lt BT Light"/>
              </a:endParaRP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7023827" y="4062774"/>
              <a:ext cx="18457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chemeClr val="bg1"/>
                  </a:solidFill>
                  <a:latin typeface="Futura Lt BT Light"/>
                  <a:cs typeface="Futura Lt BT Light"/>
                </a:rPr>
                <a:t>Forschung</a:t>
              </a:r>
              <a:endParaRPr lang="de-DE" sz="1400" dirty="0">
                <a:solidFill>
                  <a:schemeClr val="bg1"/>
                </a:solidFill>
                <a:latin typeface="Futura Lt BT Light"/>
                <a:cs typeface="Futura Lt BT Light"/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189635" y="3678840"/>
              <a:ext cx="18457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chemeClr val="bg1"/>
                  </a:solidFill>
                  <a:latin typeface="Futura Lt BT Light"/>
                  <a:cs typeface="Futura Lt BT Light"/>
                </a:rPr>
                <a:t>Gestaltung</a:t>
              </a:r>
              <a:endParaRPr lang="de-DE" sz="1400" dirty="0">
                <a:solidFill>
                  <a:schemeClr val="bg1"/>
                </a:solidFill>
                <a:latin typeface="Futura Lt BT Light"/>
                <a:cs typeface="Futura Lt BT Light"/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2463883" y="4216662"/>
              <a:ext cx="18457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chemeClr val="bg1"/>
                  </a:solidFill>
                  <a:latin typeface="Futura Lt BT Light"/>
                  <a:cs typeface="Futura Lt BT Light"/>
                </a:rPr>
                <a:t>BA / MA</a:t>
              </a:r>
            </a:p>
            <a:p>
              <a:pPr algn="ctr"/>
              <a:r>
                <a:rPr lang="de-DE" sz="1200" dirty="0" smtClean="0">
                  <a:solidFill>
                    <a:schemeClr val="bg1"/>
                  </a:solidFill>
                  <a:latin typeface="Futura Lt BT Light"/>
                  <a:cs typeface="Futura Lt BT Light"/>
                </a:rPr>
                <a:t>Architektur</a:t>
              </a:r>
              <a:endParaRPr lang="de-DE" sz="1200" dirty="0">
                <a:solidFill>
                  <a:schemeClr val="bg1"/>
                </a:solidFill>
                <a:latin typeface="Futura Lt BT Light"/>
                <a:cs typeface="Futura Lt BT Light"/>
              </a:endParaRP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5011862" y="4355161"/>
              <a:ext cx="18457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chemeClr val="bg1"/>
                  </a:solidFill>
                  <a:latin typeface="Futura Lt BT Light"/>
                  <a:cs typeface="Futura Lt BT Light"/>
                </a:rPr>
                <a:t>MA</a:t>
              </a:r>
            </a:p>
            <a:p>
              <a:pPr algn="ctr"/>
              <a:r>
                <a:rPr lang="de-DE" sz="1200" dirty="0" smtClean="0">
                  <a:solidFill>
                    <a:schemeClr val="bg1"/>
                  </a:solidFill>
                  <a:latin typeface="Futura Lt BT Light"/>
                  <a:cs typeface="Futura Lt BT Light"/>
                </a:rPr>
                <a:t>Historische</a:t>
              </a:r>
            </a:p>
            <a:p>
              <a:pPr algn="ctr"/>
              <a:r>
                <a:rPr lang="de-DE" sz="1200" dirty="0" smtClean="0">
                  <a:solidFill>
                    <a:schemeClr val="bg1"/>
                  </a:solidFill>
                  <a:latin typeface="Futura Lt BT Light"/>
                  <a:cs typeface="Futura Lt BT Light"/>
                </a:rPr>
                <a:t>Bauforschung</a:t>
              </a:r>
              <a:endParaRPr lang="de-DE" sz="1200" dirty="0">
                <a:solidFill>
                  <a:schemeClr val="bg1"/>
                </a:solidFill>
                <a:latin typeface="Futura Lt BT Light"/>
                <a:cs typeface="Futura Lt BT Light"/>
              </a:endParaRP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2191406" y="1847594"/>
              <a:ext cx="18457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chemeClr val="bg1"/>
                  </a:solidFill>
                  <a:latin typeface="Futura Lt BT Light"/>
                  <a:cs typeface="Futura Lt BT Light"/>
                </a:rPr>
                <a:t>BA</a:t>
              </a:r>
            </a:p>
            <a:p>
              <a:pPr algn="ctr"/>
              <a:r>
                <a:rPr lang="de-DE" sz="1200" dirty="0" smtClean="0">
                  <a:solidFill>
                    <a:schemeClr val="bg1"/>
                  </a:solidFill>
                  <a:latin typeface="Futura Lt BT Light"/>
                  <a:cs typeface="Futura Lt BT Light"/>
                </a:rPr>
                <a:t>Industrial Design</a:t>
              </a: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4634960" y="2484389"/>
              <a:ext cx="18457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chemeClr val="bg1"/>
                  </a:solidFill>
                  <a:latin typeface="Futura Lt BT Light"/>
                  <a:cs typeface="Futura Lt BT Light"/>
                </a:rPr>
                <a:t>BA</a:t>
              </a:r>
              <a:endParaRPr lang="de-DE" sz="1200" dirty="0">
                <a:solidFill>
                  <a:schemeClr val="bg1"/>
                </a:solidFill>
                <a:latin typeface="Futura Lt BT Light"/>
                <a:cs typeface="Futura Lt BT Light"/>
              </a:endParaRPr>
            </a:p>
            <a:p>
              <a:pPr algn="ctr"/>
              <a:r>
                <a:rPr lang="de-DE" sz="1200" dirty="0" smtClean="0">
                  <a:solidFill>
                    <a:schemeClr val="bg1"/>
                  </a:solidFill>
                  <a:latin typeface="Futura Lt BT Light"/>
                  <a:cs typeface="Futura Lt BT Light"/>
                </a:rPr>
                <a:t>Gebäudeklimatik</a:t>
              </a: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1096595" y="1017766"/>
              <a:ext cx="18457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dirty="0" smtClean="0">
                  <a:solidFill>
                    <a:schemeClr val="bg1"/>
                  </a:solidFill>
                  <a:latin typeface="Futura Lt BT Light"/>
                  <a:cs typeface="Futura Lt BT Light"/>
                </a:rPr>
                <a:t>Fakultät</a:t>
              </a:r>
            </a:p>
            <a:p>
              <a:pPr algn="ctr"/>
              <a:r>
                <a:rPr lang="de-DE" sz="1000" dirty="0">
                  <a:solidFill>
                    <a:schemeClr val="bg1"/>
                  </a:solidFill>
                  <a:latin typeface="Futura Lt BT Light"/>
                  <a:cs typeface="Futura Lt BT Light"/>
                </a:rPr>
                <a:t>M</a:t>
              </a:r>
              <a:endParaRPr lang="de-DE" sz="1000" dirty="0" smtClean="0">
                <a:solidFill>
                  <a:schemeClr val="bg1"/>
                </a:solidFill>
                <a:latin typeface="Futura Lt BT Light"/>
                <a:cs typeface="Futura Lt BT Light"/>
              </a:endParaRP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840010" y="1795162"/>
              <a:ext cx="18457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dirty="0" smtClean="0">
                  <a:solidFill>
                    <a:schemeClr val="bg1"/>
                  </a:solidFill>
                  <a:latin typeface="Futura Lt BT Light"/>
                  <a:cs typeface="Futura Lt BT Light"/>
                </a:rPr>
                <a:t>Fakultät</a:t>
              </a:r>
            </a:p>
            <a:p>
              <a:pPr algn="ctr"/>
              <a:r>
                <a:rPr lang="de-DE" sz="1000" dirty="0" smtClean="0">
                  <a:solidFill>
                    <a:schemeClr val="bg1"/>
                  </a:solidFill>
                  <a:latin typeface="Futura Lt BT Light"/>
                  <a:cs typeface="Futura Lt BT Light"/>
                </a:rPr>
                <a:t>EI</a:t>
              </a:r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4901129" y="1074527"/>
              <a:ext cx="18457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dirty="0" smtClean="0">
                  <a:solidFill>
                    <a:schemeClr val="bg1"/>
                  </a:solidFill>
                  <a:latin typeface="Futura Lt BT Light"/>
                  <a:cs typeface="Futura Lt BT Light"/>
                </a:rPr>
                <a:t>Fakultät</a:t>
              </a:r>
            </a:p>
            <a:p>
              <a:pPr algn="ctr"/>
              <a:r>
                <a:rPr lang="de-DE" sz="1000" dirty="0">
                  <a:solidFill>
                    <a:schemeClr val="bg1"/>
                  </a:solidFill>
                  <a:latin typeface="Futura Lt BT Light"/>
                  <a:cs typeface="Futura Lt BT Light"/>
                </a:rPr>
                <a:t>M</a:t>
              </a:r>
              <a:endParaRPr lang="de-DE" sz="1000" dirty="0" smtClean="0">
                <a:solidFill>
                  <a:schemeClr val="bg1"/>
                </a:solidFill>
                <a:latin typeface="Futura Lt BT Light"/>
                <a:cs typeface="Futura Lt BT Light"/>
              </a:endParaRP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5557812" y="1530365"/>
              <a:ext cx="18457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dirty="0" smtClean="0">
                  <a:solidFill>
                    <a:schemeClr val="bg1"/>
                  </a:solidFill>
                  <a:latin typeface="Futura Lt BT Light"/>
                  <a:cs typeface="Futura Lt BT Light"/>
                </a:rPr>
                <a:t>Fakultät</a:t>
              </a:r>
            </a:p>
            <a:p>
              <a:pPr algn="ctr"/>
              <a:r>
                <a:rPr lang="de-DE" sz="1000" dirty="0" smtClean="0">
                  <a:solidFill>
                    <a:schemeClr val="bg1"/>
                  </a:solidFill>
                  <a:latin typeface="Futura Lt BT Light"/>
                  <a:cs typeface="Futura Lt BT Light"/>
                </a:rPr>
                <a:t>EI</a:t>
              </a:r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5934714" y="2156654"/>
              <a:ext cx="18457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dirty="0" smtClean="0">
                  <a:solidFill>
                    <a:schemeClr val="bg1"/>
                  </a:solidFill>
                  <a:latin typeface="Futura Lt BT Light"/>
                  <a:cs typeface="Futura Lt BT Light"/>
                </a:rPr>
                <a:t>Fakultät</a:t>
              </a:r>
            </a:p>
            <a:p>
              <a:pPr algn="ctr"/>
              <a:r>
                <a:rPr lang="de-DE" sz="1000" dirty="0" smtClean="0">
                  <a:solidFill>
                    <a:schemeClr val="bg1"/>
                  </a:solidFill>
                  <a:latin typeface="Futura Lt BT Light"/>
                  <a:cs typeface="Futura Lt BT Light"/>
                </a:rPr>
                <a:t>B</a:t>
              </a:r>
            </a:p>
          </p:txBody>
        </p:sp>
        <p:sp>
          <p:nvSpPr>
            <p:cNvPr id="31" name="Textfeld 30"/>
            <p:cNvSpPr txBox="1"/>
            <p:nvPr/>
          </p:nvSpPr>
          <p:spPr>
            <a:xfrm>
              <a:off x="5934714" y="2925329"/>
              <a:ext cx="18457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dirty="0" smtClean="0">
                  <a:solidFill>
                    <a:schemeClr val="bg1"/>
                  </a:solidFill>
                  <a:latin typeface="Futura Lt BT Light"/>
                  <a:cs typeface="Futura Lt BT Light"/>
                </a:rPr>
                <a:t>Fakultät</a:t>
              </a:r>
            </a:p>
            <a:p>
              <a:pPr algn="ctr"/>
              <a:r>
                <a:rPr lang="de-DE" sz="1000" dirty="0" smtClean="0">
                  <a:solidFill>
                    <a:schemeClr val="bg1"/>
                  </a:solidFill>
                  <a:latin typeface="Futura Lt BT Light"/>
                  <a:cs typeface="Futura Lt BT Light"/>
                </a:rPr>
                <a:t>AM</a:t>
              </a:r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6279012" y="4530112"/>
              <a:ext cx="166766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dirty="0" smtClean="0">
                  <a:solidFill>
                    <a:schemeClr val="bg1"/>
                  </a:solidFill>
                  <a:latin typeface="Futura Lt BT Light"/>
                  <a:cs typeface="Futura Lt BT Light"/>
                </a:rPr>
                <a:t>UR</a:t>
              </a:r>
            </a:p>
            <a:p>
              <a:pPr algn="ctr"/>
              <a:r>
                <a:rPr lang="de-DE" sz="1000" dirty="0" smtClean="0">
                  <a:solidFill>
                    <a:schemeClr val="bg1"/>
                  </a:solidFill>
                  <a:latin typeface="Futura Lt BT Light"/>
                  <a:cs typeface="Futura Lt BT Light"/>
                </a:rPr>
                <a:t>Institut für</a:t>
              </a:r>
            </a:p>
            <a:p>
              <a:pPr algn="ctr"/>
              <a:r>
                <a:rPr lang="de-DE" sz="1000" dirty="0" smtClean="0">
                  <a:solidFill>
                    <a:schemeClr val="bg1"/>
                  </a:solidFill>
                  <a:latin typeface="Futura Lt BT Light"/>
                  <a:cs typeface="Futura Lt BT Light"/>
                </a:rPr>
                <a:t>Kunstgeschichte</a:t>
              </a:r>
            </a:p>
          </p:txBody>
        </p:sp>
        <p:sp>
          <p:nvSpPr>
            <p:cNvPr id="33" name="Textfeld 32"/>
            <p:cNvSpPr txBox="1"/>
            <p:nvPr/>
          </p:nvSpPr>
          <p:spPr>
            <a:xfrm>
              <a:off x="5545274" y="5468241"/>
              <a:ext cx="17458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dirty="0" smtClean="0">
                  <a:solidFill>
                    <a:schemeClr val="bg1"/>
                  </a:solidFill>
                  <a:latin typeface="Futura Lt BT Light"/>
                  <a:cs typeface="Futura Lt BT Light"/>
                </a:rPr>
                <a:t>UR</a:t>
              </a:r>
            </a:p>
            <a:p>
              <a:pPr algn="ctr"/>
              <a:r>
                <a:rPr lang="de-DE" sz="1000" dirty="0" smtClean="0">
                  <a:solidFill>
                    <a:schemeClr val="bg1"/>
                  </a:solidFill>
                  <a:latin typeface="Futura Lt BT Light"/>
                  <a:cs typeface="Futura Lt BT Light"/>
                </a:rPr>
                <a:t>Institut für</a:t>
              </a:r>
            </a:p>
            <a:p>
              <a:pPr algn="ctr"/>
              <a:r>
                <a:rPr lang="de-DE" sz="1000" dirty="0" smtClean="0">
                  <a:solidFill>
                    <a:schemeClr val="bg1"/>
                  </a:solidFill>
                  <a:latin typeface="Futura Lt BT Light"/>
                  <a:cs typeface="Futura Lt BT Light"/>
                </a:rPr>
                <a:t>Klassische</a:t>
              </a:r>
            </a:p>
            <a:p>
              <a:pPr algn="ctr"/>
              <a:r>
                <a:rPr lang="de-DE" sz="1000" dirty="0" smtClean="0">
                  <a:solidFill>
                    <a:schemeClr val="bg1"/>
                  </a:solidFill>
                  <a:latin typeface="Futura Lt BT Light"/>
                  <a:cs typeface="Futura Lt BT Light"/>
                </a:rPr>
                <a:t>Archäologie</a:t>
              </a:r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0216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18_iD1_crew_&amp;_artichokes_november_2012_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1580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19_ihk_regensburg_iD_exhibit_03.2013_kevin_lexen_16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448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20_ihk_regensburg_iD_exhibit_03.2013_2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6547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21_ihk_regensburg_iD_exhibit_03.2013_kevin_lexen_2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2020112" y="0"/>
            <a:ext cx="712388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7565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22_ihk_regensburg_iD_exhibit_03.2013_kevin_lexen_17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7862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23_ines_photolab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2279335" y="0"/>
            <a:ext cx="6864665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9203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24_ina_&amp;_ines_space_cube_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3935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25_ina_&amp;_ines_space_cube_0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2292632" y="0"/>
            <a:ext cx="685136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5723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26_ina_&amp;_ines_space_cube_0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2292632" y="0"/>
            <a:ext cx="685136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0783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Heerich sculpture Hombroich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4378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866727" y="4586029"/>
            <a:ext cx="3589012" cy="14696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500" dirty="0" smtClean="0">
                <a:solidFill>
                  <a:schemeClr val="bg1"/>
                </a:solidFill>
                <a:latin typeface="Futura Lt BT Light"/>
                <a:cs typeface="Futura Lt BT Light"/>
              </a:rPr>
              <a:t>„Raumspeicher“</a:t>
            </a:r>
          </a:p>
          <a:p>
            <a:pPr>
              <a:lnSpc>
                <a:spcPct val="120000"/>
              </a:lnSpc>
            </a:pPr>
            <a:endParaRPr lang="de-DE" sz="1500" dirty="0" smtClean="0">
              <a:solidFill>
                <a:schemeClr val="bg1"/>
              </a:solidFill>
              <a:latin typeface="Futura Lt BT Light"/>
              <a:cs typeface="Futura Lt BT Light"/>
            </a:endParaRPr>
          </a:p>
          <a:p>
            <a:pPr>
              <a:lnSpc>
                <a:spcPct val="120000"/>
              </a:lnSpc>
            </a:pPr>
            <a:r>
              <a:rPr lang="de-DE" sz="1500" dirty="0" smtClean="0">
                <a:solidFill>
                  <a:schemeClr val="bg1"/>
                </a:solidFill>
                <a:latin typeface="Futura Lt BT Light"/>
                <a:cs typeface="Futura Lt BT Light"/>
              </a:rPr>
              <a:t>Modul Entwerfen 1,</a:t>
            </a:r>
            <a:r>
              <a:rPr lang="de-DE" sz="1500" dirty="0">
                <a:solidFill>
                  <a:schemeClr val="bg1"/>
                </a:solidFill>
                <a:latin typeface="Futura Lt BT Light"/>
                <a:cs typeface="Futura Lt BT Light"/>
              </a:rPr>
              <a:t> </a:t>
            </a:r>
            <a:r>
              <a:rPr lang="de-DE" sz="1500" dirty="0" smtClean="0">
                <a:solidFill>
                  <a:schemeClr val="bg1"/>
                </a:solidFill>
                <a:latin typeface="Futura Lt BT Light"/>
                <a:cs typeface="Futura Lt BT Light"/>
              </a:rPr>
              <a:t>Bachelorstudiengänge</a:t>
            </a:r>
          </a:p>
          <a:p>
            <a:pPr>
              <a:lnSpc>
                <a:spcPct val="120000"/>
              </a:lnSpc>
            </a:pPr>
            <a:r>
              <a:rPr lang="de-DE" sz="1500" dirty="0" smtClean="0">
                <a:solidFill>
                  <a:schemeClr val="bg1"/>
                </a:solidFill>
                <a:latin typeface="Futura Lt BT Light"/>
                <a:cs typeface="Futura Lt BT Light"/>
              </a:rPr>
              <a:t>Architektur und Industrial Design</a:t>
            </a:r>
          </a:p>
          <a:p>
            <a:pPr>
              <a:lnSpc>
                <a:spcPct val="120000"/>
              </a:lnSpc>
            </a:pPr>
            <a:r>
              <a:rPr lang="de-DE" sz="1500" dirty="0" smtClean="0">
                <a:solidFill>
                  <a:schemeClr val="bg1"/>
                </a:solidFill>
                <a:latin typeface="Futura Lt BT Light"/>
                <a:cs typeface="Futura Lt BT Light"/>
              </a:rPr>
              <a:t>2012 W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8524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Hombroich sculpture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8616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Heerich Archiv Hombroich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758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exkursion hombroich working resul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931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IMG_707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658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transfer to realworl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7158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result arch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006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866727" y="4586029"/>
            <a:ext cx="3335036" cy="9156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500" dirty="0" smtClean="0">
                <a:solidFill>
                  <a:schemeClr val="bg1"/>
                </a:solidFill>
                <a:latin typeface="Futura Lt BT Light"/>
                <a:cs typeface="Futura Lt BT Light"/>
              </a:rPr>
              <a:t>Aus: Lucius Burckhardt</a:t>
            </a:r>
          </a:p>
          <a:p>
            <a:pPr>
              <a:lnSpc>
                <a:spcPct val="120000"/>
              </a:lnSpc>
            </a:pPr>
            <a:r>
              <a:rPr lang="de-DE" sz="1500" dirty="0" smtClean="0">
                <a:solidFill>
                  <a:schemeClr val="bg1"/>
                </a:solidFill>
                <a:latin typeface="Futura Lt BT Light"/>
                <a:cs typeface="Futura Lt BT Light"/>
              </a:rPr>
              <a:t>„Der kleinstmögliche Eingriff“ 1979-81</a:t>
            </a:r>
          </a:p>
          <a:p>
            <a:pPr>
              <a:lnSpc>
                <a:spcPct val="120000"/>
              </a:lnSpc>
            </a:pPr>
            <a:r>
              <a:rPr lang="de-DE" sz="1500" dirty="0" smtClean="0">
                <a:solidFill>
                  <a:schemeClr val="bg1"/>
                </a:solidFill>
                <a:latin typeface="Futura Lt BT Light"/>
                <a:cs typeface="Futura Lt BT Light"/>
              </a:rPr>
              <a:t>Martin Schmitz Verlag, Berlin 2013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866727" y="1693604"/>
            <a:ext cx="4839786" cy="25776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500" dirty="0" smtClean="0">
                <a:solidFill>
                  <a:schemeClr val="bg1"/>
                </a:solidFill>
                <a:latin typeface="Futura Lt BT Light"/>
                <a:cs typeface="Futura Lt BT Light"/>
              </a:rPr>
              <a:t>„Unsichtbares Design.</a:t>
            </a:r>
          </a:p>
          <a:p>
            <a:pPr>
              <a:lnSpc>
                <a:spcPct val="120000"/>
              </a:lnSpc>
            </a:pPr>
            <a:r>
              <a:rPr lang="de-DE" sz="1500" dirty="0" smtClean="0">
                <a:solidFill>
                  <a:schemeClr val="bg1"/>
                </a:solidFill>
                <a:latin typeface="Futura Lt BT Light"/>
                <a:cs typeface="Futura Lt BT Light"/>
              </a:rPr>
              <a:t>Damit ist heute gemeint:</a:t>
            </a:r>
          </a:p>
          <a:p>
            <a:pPr>
              <a:lnSpc>
                <a:spcPct val="120000"/>
              </a:lnSpc>
            </a:pPr>
            <a:r>
              <a:rPr lang="de-DE" sz="1500" dirty="0" smtClean="0">
                <a:solidFill>
                  <a:schemeClr val="bg1"/>
                </a:solidFill>
                <a:latin typeface="Futura Lt BT Light"/>
                <a:cs typeface="Futura Lt BT Light"/>
              </a:rPr>
              <a:t>das</a:t>
            </a:r>
            <a:r>
              <a:rPr lang="de-DE" sz="1500" dirty="0">
                <a:solidFill>
                  <a:schemeClr val="bg1"/>
                </a:solidFill>
                <a:latin typeface="Futura Lt BT Light"/>
                <a:cs typeface="Futura Lt BT Light"/>
              </a:rPr>
              <a:t> </a:t>
            </a:r>
            <a:r>
              <a:rPr lang="sv-SE" sz="1500" dirty="0" smtClean="0">
                <a:solidFill>
                  <a:schemeClr val="bg1"/>
                </a:solidFill>
                <a:latin typeface="Futura Lt BT Light"/>
                <a:cs typeface="Futura Lt BT Light"/>
              </a:rPr>
              <a:t>konventionelle</a:t>
            </a:r>
            <a:r>
              <a:rPr lang="de-DE" sz="1500" dirty="0" smtClean="0">
                <a:solidFill>
                  <a:schemeClr val="bg1"/>
                </a:solidFill>
                <a:latin typeface="Futura Lt BT Light"/>
                <a:cs typeface="Futura Lt BT Light"/>
              </a:rPr>
              <a:t> Design, das seine Sozialfunktion selber</a:t>
            </a:r>
          </a:p>
          <a:p>
            <a:pPr>
              <a:lnSpc>
                <a:spcPct val="120000"/>
              </a:lnSpc>
            </a:pPr>
            <a:r>
              <a:rPr lang="de-DE" sz="1500" dirty="0">
                <a:solidFill>
                  <a:schemeClr val="bg1"/>
                </a:solidFill>
                <a:latin typeface="Futura Lt BT Light"/>
                <a:cs typeface="Futura Lt BT Light"/>
              </a:rPr>
              <a:t>n</a:t>
            </a:r>
            <a:r>
              <a:rPr lang="de-DE" sz="1500" dirty="0" smtClean="0">
                <a:solidFill>
                  <a:schemeClr val="bg1"/>
                </a:solidFill>
                <a:latin typeface="Futura Lt BT Light"/>
                <a:cs typeface="Futura Lt BT Light"/>
              </a:rPr>
              <a:t>icht bemerkt.</a:t>
            </a:r>
          </a:p>
          <a:p>
            <a:pPr>
              <a:lnSpc>
                <a:spcPct val="120000"/>
              </a:lnSpc>
            </a:pPr>
            <a:r>
              <a:rPr lang="de-DE" sz="1500" dirty="0" smtClean="0">
                <a:solidFill>
                  <a:schemeClr val="bg1"/>
                </a:solidFill>
                <a:latin typeface="Futura Lt BT Light"/>
                <a:cs typeface="Futura Lt BT Light"/>
              </a:rPr>
              <a:t>Damit könnte aber auch gemeint sein:</a:t>
            </a:r>
          </a:p>
          <a:p>
            <a:pPr>
              <a:lnSpc>
                <a:spcPct val="120000"/>
              </a:lnSpc>
            </a:pPr>
            <a:r>
              <a:rPr lang="de-DE" sz="1500" dirty="0" smtClean="0">
                <a:solidFill>
                  <a:schemeClr val="bg1"/>
                </a:solidFill>
                <a:latin typeface="Futura Lt BT Light"/>
                <a:cs typeface="Futura Lt BT Light"/>
              </a:rPr>
              <a:t>ein Design von morgen, das unsichtbare Gesamtsysteme,</a:t>
            </a:r>
          </a:p>
          <a:p>
            <a:pPr>
              <a:lnSpc>
                <a:spcPct val="120000"/>
              </a:lnSpc>
            </a:pPr>
            <a:r>
              <a:rPr lang="de-DE" sz="1500" dirty="0" smtClean="0">
                <a:solidFill>
                  <a:schemeClr val="bg1"/>
                </a:solidFill>
                <a:latin typeface="Futura Lt BT Light"/>
                <a:cs typeface="Futura Lt BT Light"/>
              </a:rPr>
              <a:t>bestehend aus Objekten und zwischenmenschlichen</a:t>
            </a:r>
          </a:p>
          <a:p>
            <a:pPr>
              <a:lnSpc>
                <a:spcPct val="120000"/>
              </a:lnSpc>
            </a:pPr>
            <a:r>
              <a:rPr lang="de-DE" sz="1500" dirty="0" smtClean="0">
                <a:solidFill>
                  <a:schemeClr val="bg1"/>
                </a:solidFill>
                <a:latin typeface="Futura Lt BT Light"/>
                <a:cs typeface="Futura Lt BT Light"/>
              </a:rPr>
              <a:t>Beziehungen,</a:t>
            </a:r>
          </a:p>
          <a:p>
            <a:pPr>
              <a:lnSpc>
                <a:spcPct val="120000"/>
              </a:lnSpc>
            </a:pPr>
            <a:r>
              <a:rPr lang="de-DE" sz="1500" dirty="0" smtClean="0">
                <a:solidFill>
                  <a:schemeClr val="bg1"/>
                </a:solidFill>
                <a:latin typeface="Futura Lt BT Light"/>
                <a:cs typeface="Futura Lt BT Light"/>
              </a:rPr>
              <a:t>bewusst zu berücksichtigen imstande ist.“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506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astor_place_streetlamp_03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3107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866727" y="4586029"/>
            <a:ext cx="3285725" cy="20236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500" dirty="0" smtClean="0">
                <a:solidFill>
                  <a:schemeClr val="bg1"/>
                </a:solidFill>
                <a:latin typeface="Futura Lt BT Light"/>
                <a:cs typeface="Futura Lt BT Light"/>
              </a:rPr>
              <a:t>Fakultät Architektur</a:t>
            </a:r>
          </a:p>
          <a:p>
            <a:pPr>
              <a:lnSpc>
                <a:spcPct val="120000"/>
              </a:lnSpc>
            </a:pPr>
            <a:r>
              <a:rPr lang="de-DE" sz="1500" dirty="0" smtClean="0">
                <a:solidFill>
                  <a:schemeClr val="bg1"/>
                </a:solidFill>
                <a:latin typeface="Futura Lt BT Light"/>
                <a:cs typeface="Futura Lt BT Light"/>
              </a:rPr>
              <a:t>Prof</a:t>
            </a:r>
            <a:r>
              <a:rPr lang="de-DE" sz="1500" dirty="0">
                <a:solidFill>
                  <a:schemeClr val="bg1"/>
                </a:solidFill>
                <a:latin typeface="Futura Lt BT Light"/>
                <a:cs typeface="Futura Lt BT Light"/>
              </a:rPr>
              <a:t>. Matthew Burger, Industrial Design</a:t>
            </a:r>
          </a:p>
          <a:p>
            <a:pPr>
              <a:lnSpc>
                <a:spcPct val="120000"/>
              </a:lnSpc>
            </a:pPr>
            <a:r>
              <a:rPr lang="de-DE" sz="1500" dirty="0">
                <a:solidFill>
                  <a:schemeClr val="bg1"/>
                </a:solidFill>
                <a:latin typeface="Futura Lt BT Light"/>
                <a:cs typeface="Futura Lt BT Light"/>
              </a:rPr>
              <a:t>Prof. Andreas Emminger, Architektur</a:t>
            </a:r>
          </a:p>
          <a:p>
            <a:pPr>
              <a:lnSpc>
                <a:spcPct val="120000"/>
              </a:lnSpc>
            </a:pPr>
            <a:endParaRPr lang="de-DE" sz="1500" dirty="0">
              <a:solidFill>
                <a:schemeClr val="bg1"/>
              </a:solidFill>
              <a:latin typeface="Futura Lt BT Light"/>
              <a:cs typeface="Futura Lt BT Light"/>
            </a:endParaRPr>
          </a:p>
          <a:p>
            <a:pPr>
              <a:lnSpc>
                <a:spcPct val="120000"/>
              </a:lnSpc>
            </a:pPr>
            <a:r>
              <a:rPr lang="de-DE" sz="1500" dirty="0">
                <a:solidFill>
                  <a:schemeClr val="bg1"/>
                </a:solidFill>
                <a:latin typeface="Futura Lt BT Light"/>
                <a:cs typeface="Futura Lt BT Light"/>
              </a:rPr>
              <a:t>„Gestalten lehren auf der Kippe?“</a:t>
            </a:r>
          </a:p>
          <a:p>
            <a:pPr>
              <a:lnSpc>
                <a:spcPct val="120000"/>
              </a:lnSpc>
            </a:pPr>
            <a:r>
              <a:rPr lang="de-DE" sz="1500" dirty="0">
                <a:solidFill>
                  <a:schemeClr val="bg1"/>
                </a:solidFill>
                <a:latin typeface="Futura Lt BT Light"/>
                <a:cs typeface="Futura Lt BT Light"/>
              </a:rPr>
              <a:t>Kunsthalle der Universität Regensburg</a:t>
            </a:r>
          </a:p>
          <a:p>
            <a:pPr>
              <a:lnSpc>
                <a:spcPct val="120000"/>
              </a:lnSpc>
            </a:pPr>
            <a:r>
              <a:rPr lang="de-DE" sz="1500" dirty="0">
                <a:solidFill>
                  <a:schemeClr val="bg1"/>
                </a:solidFill>
                <a:latin typeface="Futura Lt BT Light"/>
                <a:cs typeface="Futura Lt BT Light"/>
              </a:rPr>
              <a:t>27. November 2014</a:t>
            </a:r>
          </a:p>
        </p:txBody>
      </p:sp>
      <p:pic>
        <p:nvPicPr>
          <p:cNvPr id="4" name="Bild 3" descr="Logo_OTH_Standard_sw Umkehrung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2285999" y="1565148"/>
            <a:ext cx="1580727" cy="932888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10676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00_haidplatz_regensburg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2278607" y="-1"/>
            <a:ext cx="6865393" cy="6865393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1288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05_altstadt_diagram_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0597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03_explanatory drawing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2289142" y="0"/>
            <a:ext cx="685485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6722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01_group_square_0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4358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01_critics id arch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4743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</Words>
  <Application>Microsoft Macintosh PowerPoint</Application>
  <PresentationFormat>Bildschirmpräsentation (4:3)</PresentationFormat>
  <Paragraphs>59</Paragraphs>
  <Slides>48</Slides>
  <Notes>0</Notes>
  <HiddenSlides>0</HiddenSlides>
  <MMClips>0</MMClips>
  <ScaleCrop>false</ScaleCrop>
  <HeadingPairs>
    <vt:vector size="4" baseType="variant">
      <vt:variant>
        <vt:lpstr>Entwurfsvorlage</vt:lpstr>
      </vt:variant>
      <vt:variant>
        <vt:i4>1</vt:i4>
      </vt:variant>
      <vt:variant>
        <vt:lpstr>Folientitel</vt:lpstr>
      </vt:variant>
      <vt:variant>
        <vt:i4>48</vt:i4>
      </vt:variant>
    </vt:vector>
  </HeadingPairs>
  <TitlesOfParts>
    <vt:vector size="49" baseType="lpstr">
      <vt:lpstr>Office-Design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  <vt:lpstr>Folie 29</vt:lpstr>
      <vt:lpstr>Folie 30</vt:lpstr>
      <vt:lpstr>Folie 31</vt:lpstr>
      <vt:lpstr>Folie 32</vt:lpstr>
      <vt:lpstr>Folie 33</vt:lpstr>
      <vt:lpstr>Folie 34</vt:lpstr>
      <vt:lpstr>Folie 35</vt:lpstr>
      <vt:lpstr>Folie 36</vt:lpstr>
      <vt:lpstr>Folie 37</vt:lpstr>
      <vt:lpstr>Folie 38</vt:lpstr>
      <vt:lpstr>Folie 39</vt:lpstr>
      <vt:lpstr>Folie 40</vt:lpstr>
      <vt:lpstr>Folie 41</vt:lpstr>
      <vt:lpstr>Folie 42</vt:lpstr>
      <vt:lpstr>Folie 43</vt:lpstr>
      <vt:lpstr>Folie 44</vt:lpstr>
      <vt:lpstr>Folie 45</vt:lpstr>
      <vt:lpstr>Folie 46</vt:lpstr>
      <vt:lpstr>Folie 47</vt:lpstr>
      <vt:lpstr>Folie 48</vt:lpstr>
    </vt:vector>
  </TitlesOfParts>
  <Company>OTH.ARCH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Andreas Emminger</dc:creator>
  <cp:lastModifiedBy>FAK ARCHITEKTUR</cp:lastModifiedBy>
  <cp:revision>20</cp:revision>
  <dcterms:created xsi:type="dcterms:W3CDTF">2014-11-28T15:53:16Z</dcterms:created>
  <dcterms:modified xsi:type="dcterms:W3CDTF">2014-11-28T15:54:00Z</dcterms:modified>
</cp:coreProperties>
</file>